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889" r:id="rId2"/>
    <p:sldId id="774" r:id="rId3"/>
    <p:sldId id="874" r:id="rId4"/>
    <p:sldId id="778" r:id="rId5"/>
    <p:sldId id="1128" r:id="rId6"/>
    <p:sldId id="256" r:id="rId7"/>
    <p:sldId id="1118" r:id="rId8"/>
    <p:sldId id="1131" r:id="rId9"/>
    <p:sldId id="1130" r:id="rId10"/>
    <p:sldId id="1132" r:id="rId11"/>
    <p:sldId id="1271" r:id="rId12"/>
    <p:sldId id="1272" r:id="rId13"/>
    <p:sldId id="1129" r:id="rId14"/>
    <p:sldId id="957" r:id="rId15"/>
    <p:sldId id="1265" r:id="rId16"/>
    <p:sldId id="1266" r:id="rId17"/>
    <p:sldId id="1268" r:id="rId18"/>
    <p:sldId id="1219" r:id="rId19"/>
    <p:sldId id="1218" r:id="rId20"/>
    <p:sldId id="1210" r:id="rId21"/>
    <p:sldId id="1269" r:id="rId22"/>
    <p:sldId id="1250" r:id="rId23"/>
    <p:sldId id="1215" r:id="rId24"/>
    <p:sldId id="1214" r:id="rId25"/>
    <p:sldId id="1270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79273"/>
    <a:srgbClr val="EC9956"/>
    <a:srgbClr val="88887D"/>
    <a:srgbClr val="36CC54"/>
    <a:srgbClr val="B5CC64"/>
    <a:srgbClr val="CA4408"/>
    <a:srgbClr val="E5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895"/>
    <p:restoredTop sz="94663"/>
  </p:normalViewPr>
  <p:slideViewPr>
    <p:cSldViewPr>
      <p:cViewPr varScale="1">
        <p:scale>
          <a:sx n="117" d="100"/>
          <a:sy n="117" d="100"/>
        </p:scale>
        <p:origin x="18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3D13DC-E610-2543-A96F-E6E236534477}" type="datetimeFigureOut">
              <a:rPr lang="en-US"/>
              <a:pPr>
                <a:defRPr/>
              </a:pPr>
              <a:t>3/25/22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A61CABB-DEFD-6042-909D-0AA2FC98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26F26F4-9F9A-AE4D-8A81-929F4894B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598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97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523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AC3973-6CB1-2341-9E54-7E4DB95883B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572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374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90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494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6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90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AC3973-6CB1-2341-9E54-7E4DB95883BD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8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AC3973-6CB1-2341-9E54-7E4DB95883B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76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76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53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69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A7740F-C710-724D-91DE-4BA5346EA50A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8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25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2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09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4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89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C0E6-9419-4649-A948-E8184095B02D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8CFE-22FB-9042-B87D-C46A2F82A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2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CDFDA-54CD-944B-8131-E87BBE808447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BBFFE-4806-DF43-9247-903AB8C61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10C31-BB4C-B94D-854B-CB1ECA5061F1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87C3-DEBA-8542-B41A-D93748D34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86BFC-F29D-0147-8688-758C155D0BB9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3AAE8-6483-6D41-A91D-DAE9BB580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03078-8DD4-464A-AA49-72C7EAC2C000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ED275-CDEA-9748-95FE-C4DCDF9E8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1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F71D9-F44E-AE4F-91E9-456E52B1EAD5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FCA2-40A3-4741-9169-A847B4310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0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261C9-35C2-CA4E-9888-C80420DE030D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567C0-032F-294C-BBB7-4D2B7C53C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0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1DB5E-CACB-DC42-8D11-9026A232D71D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D33CC-5BFC-B34C-8E06-131E99325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9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A09F5-6D40-C145-90F7-A89FA743BA27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0EB2C-5731-2248-A22E-23039B6C5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1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4991D-AB5B-1F4B-995D-6BD39F8FBB6D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D87D9-5448-7C4C-A122-AFE25A8C1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D3BFB-B662-EC4F-8D47-B39F55E0A8F2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A95A4-A8D5-C34E-82B6-5203E69D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3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6B06D3E-81CE-624B-9A6D-36D75087A953}" type="datetime1">
              <a:rPr lang="pt-PT"/>
              <a:pPr>
                <a:defRPr/>
              </a:pPr>
              <a:t>25/03/22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5AA4D-A2F7-CF45-8D45-E7E8E6DD1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</a:t>
            </a:fld>
            <a:endParaRPr lang="en-US" sz="140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210"/>
            <a:ext cx="9144000" cy="1612590"/>
          </a:xfrm>
          <a:solidFill>
            <a:srgbClr val="E5ECEC"/>
          </a:solidFill>
          <a:ln>
            <a:solidFill>
              <a:srgbClr val="36CC54"/>
            </a:solidFill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  <a:b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sz="32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Fisiologia</a:t>
            </a: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Vegetal</a:t>
            </a:r>
            <a:b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			</a:t>
            </a:r>
            <a:r>
              <a:rPr lang="en-US" sz="32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Nutriç</a:t>
            </a:r>
            <a:r>
              <a:rPr lang="en-US" altLang="ja-JP" sz="32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ão</a:t>
            </a:r>
            <a:r>
              <a:rPr lang="en-US" altLang="ja-JP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vegetal</a:t>
            </a:r>
            <a:endParaRPr lang="en-US" sz="32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348038" y="6165850"/>
            <a:ext cx="29181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i="1" dirty="0"/>
              <a:t>Teresa Dias – </a:t>
            </a:r>
            <a:r>
              <a:rPr lang="en-GB" sz="1600" i="1" dirty="0" err="1"/>
              <a:t>mtdias@fc.ul.pt</a:t>
            </a:r>
            <a:endParaRPr lang="en-GB" sz="1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582C2-E0DC-CA48-B78D-120098CCA12F}"/>
              </a:ext>
            </a:extLst>
          </p:cNvPr>
          <p:cNvSpPr txBox="1"/>
          <p:nvPr/>
        </p:nvSpPr>
        <p:spPr>
          <a:xfrm>
            <a:off x="1760855" y="3394385"/>
            <a:ext cx="578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T" dirty="0"/>
              <a:t>Segunda aula teórica de nutrição vegetal</a:t>
            </a:r>
          </a:p>
          <a:p>
            <a:pPr algn="ctr"/>
            <a:r>
              <a:rPr lang="en-PT" dirty="0"/>
              <a:t>2020-2021</a:t>
            </a:r>
          </a:p>
        </p:txBody>
      </p:sp>
      <p:pic>
        <p:nvPicPr>
          <p:cNvPr id="12" name="Picture 9" descr="WK LOGO Nutriplanta-09.png">
            <a:extLst>
              <a:ext uri="{FF2B5EF4-FFF2-40B4-BE49-F238E27FC236}">
                <a16:creationId xmlns:a16="http://schemas.microsoft.com/office/drawing/2014/main" id="{28F1C7F9-816C-334A-A3F5-524C15B6A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4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31AA9-C921-6446-A4B2-C1B7343CF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22666"/>
            <a:ext cx="8424936" cy="6318702"/>
          </a:xfrm>
          <a:prstGeom prst="rect">
            <a:avLst/>
          </a:prstGeom>
        </p:spPr>
      </p:pic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10</a:t>
            </a:fld>
            <a:endParaRPr lang="en-US" altLang="en-PT" sz="1400" dirty="0"/>
          </a:p>
        </p:txBody>
      </p:sp>
    </p:spTree>
    <p:extLst>
      <p:ext uri="{BB962C8B-B14F-4D97-AF65-F5344CB8AC3E}">
        <p14:creationId xmlns:p14="http://schemas.microsoft.com/office/powerpoint/2010/main" val="384901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11</a:t>
            </a:fld>
            <a:endParaRPr lang="en-US" altLang="en-PT" sz="1400" dirty="0"/>
          </a:p>
        </p:txBody>
      </p:sp>
      <p:pic>
        <p:nvPicPr>
          <p:cNvPr id="7" name="Picture 10" descr="WK LOGO Nutriplanta-09.png">
            <a:extLst>
              <a:ext uri="{FF2B5EF4-FFF2-40B4-BE49-F238E27FC236}">
                <a16:creationId xmlns:a16="http://schemas.microsoft.com/office/drawing/2014/main" id="{69159DE0-038A-1E49-A7AF-7F28C2B38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2FA5C-1D50-C949-9DE7-F82A973FA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87" y="2802838"/>
            <a:ext cx="7003705" cy="3794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4F9E4-7D49-2640-9F66-3DA488019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824" y="116632"/>
            <a:ext cx="3022600" cy="269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2DFF7B-8696-2D4F-81E1-CF58E60B631C}"/>
              </a:ext>
            </a:extLst>
          </p:cNvPr>
          <p:cNvSpPr txBox="1"/>
          <p:nvPr/>
        </p:nvSpPr>
        <p:spPr>
          <a:xfrm>
            <a:off x="1331640" y="482748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/>
              <a:t>Nutrient depletion zones</a:t>
            </a:r>
          </a:p>
        </p:txBody>
      </p:sp>
    </p:spTree>
    <p:extLst>
      <p:ext uri="{BB962C8B-B14F-4D97-AF65-F5344CB8AC3E}">
        <p14:creationId xmlns:p14="http://schemas.microsoft.com/office/powerpoint/2010/main" val="2975439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12</a:t>
            </a:fld>
            <a:endParaRPr lang="en-US" altLang="en-PT" sz="1400" dirty="0"/>
          </a:p>
        </p:txBody>
      </p:sp>
      <p:pic>
        <p:nvPicPr>
          <p:cNvPr id="7" name="Picture 10" descr="WK LOGO Nutriplanta-09.png">
            <a:extLst>
              <a:ext uri="{FF2B5EF4-FFF2-40B4-BE49-F238E27FC236}">
                <a16:creationId xmlns:a16="http://schemas.microsoft.com/office/drawing/2014/main" id="{69159DE0-038A-1E49-A7AF-7F28C2B38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2DFF7B-8696-2D4F-81E1-CF58E60B631C}"/>
              </a:ext>
            </a:extLst>
          </p:cNvPr>
          <p:cNvSpPr txBox="1"/>
          <p:nvPr/>
        </p:nvSpPr>
        <p:spPr>
          <a:xfrm>
            <a:off x="636320" y="1492835"/>
            <a:ext cx="78961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</a:t>
            </a:r>
            <a:r>
              <a:rPr lang="en-PT" sz="2200" b="1" dirty="0"/>
              <a:t>lant roots explore new soil patches </a:t>
            </a:r>
            <a:r>
              <a:rPr lang="en-PT" sz="2200" dirty="0"/>
              <a:t>(“alone” via root growth, and/or in association with mycorrhiza)</a:t>
            </a:r>
          </a:p>
          <a:p>
            <a:endParaRPr lang="en-PT" sz="2200" b="1" dirty="0"/>
          </a:p>
          <a:p>
            <a:r>
              <a:rPr lang="en-PT" sz="2200" b="1" dirty="0"/>
              <a:t>Nutrients can move to the root surface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B</a:t>
            </a:r>
            <a:r>
              <a:rPr lang="en-PT" sz="2200" dirty="0"/>
              <a:t>ulk flow (nutrients are carried by water moving through the soil toward the root); </a:t>
            </a:r>
            <a:r>
              <a:rPr lang="en-PT" sz="2200" i="1" dirty="0"/>
              <a:t>importance of soil moisture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</a:t>
            </a:r>
            <a:r>
              <a:rPr lang="en-PT" sz="2200" dirty="0"/>
              <a:t>iffusion (mineral nutrients move from a region of higher concentration to a region of lower concentration)</a:t>
            </a:r>
          </a:p>
          <a:p>
            <a:endParaRPr lang="en-PT" sz="2200" dirty="0"/>
          </a:p>
          <a:p>
            <a:r>
              <a:rPr lang="en-PT" sz="2200" b="1" dirty="0"/>
              <a:t>Nutrient availability is dynamic; nutrients can be made available for plant uptake through: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M</a:t>
            </a:r>
            <a:r>
              <a:rPr lang="en-PT" sz="2200" dirty="0"/>
              <a:t>ineralization of organic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</a:t>
            </a:r>
            <a:r>
              <a:rPr lang="en-PT" sz="2200" dirty="0"/>
              <a:t>olubilization of nutrients adsorbed to soil mineral particles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Mineral f</a:t>
            </a:r>
            <a:r>
              <a:rPr lang="en-PT" sz="2200" dirty="0"/>
              <a:t>ertilization (in agriculture)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4D533-BB00-AA44-9AB3-4AD5E211F9F3}"/>
              </a:ext>
            </a:extLst>
          </p:cNvPr>
          <p:cNvSpPr txBox="1"/>
          <p:nvPr/>
        </p:nvSpPr>
        <p:spPr>
          <a:xfrm>
            <a:off x="1507373" y="547742"/>
            <a:ext cx="764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solidFill>
                  <a:srgbClr val="479273"/>
                </a:solidFill>
              </a:rPr>
              <a:t>How do plants overcome nutrient depletion zones?</a:t>
            </a:r>
          </a:p>
        </p:txBody>
      </p:sp>
    </p:spTree>
    <p:extLst>
      <p:ext uri="{BB962C8B-B14F-4D97-AF65-F5344CB8AC3E}">
        <p14:creationId xmlns:p14="http://schemas.microsoft.com/office/powerpoint/2010/main" val="108427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3" name="Picture 10" descr="WK LOGO Nutriplanta-09.png">
            <a:extLst>
              <a:ext uri="{FF2B5EF4-FFF2-40B4-BE49-F238E27FC236}">
                <a16:creationId xmlns:a16="http://schemas.microsoft.com/office/drawing/2014/main" id="{52E500C9-E6BD-304E-8533-956B1EA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2CEBD9-0763-BE42-9EC9-FD3297D8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4BAA2-C999-8649-8839-9EBC6D70EC40}" type="slidenum">
              <a:rPr lang="en-US" altLang="en-PT" sz="1400"/>
              <a:pPr/>
              <a:t>13</a:t>
            </a:fld>
            <a:endParaRPr lang="en-US" altLang="en-PT" sz="140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0D814A5-0DFF-5D47-A32F-FCBC4238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5"/>
          <a:stretch>
            <a:fillRect/>
          </a:stretch>
        </p:blipFill>
        <p:spPr bwMode="auto">
          <a:xfrm>
            <a:off x="586054" y="1268760"/>
            <a:ext cx="7946386" cy="55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13</a:t>
            </a:fld>
            <a:endParaRPr lang="en-US" altLang="en-PT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29AF2-AF50-9C4E-97EA-CEB1587CD742}"/>
              </a:ext>
            </a:extLst>
          </p:cNvPr>
          <p:cNvSpPr txBox="1"/>
          <p:nvPr/>
        </p:nvSpPr>
        <p:spPr>
          <a:xfrm>
            <a:off x="1331640" y="230187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How do plants acquire nutrients?</a:t>
            </a:r>
          </a:p>
        </p:txBody>
      </p:sp>
    </p:spTree>
    <p:extLst>
      <p:ext uri="{BB962C8B-B14F-4D97-AF65-F5344CB8AC3E}">
        <p14:creationId xmlns:p14="http://schemas.microsoft.com/office/powerpoint/2010/main" val="2889967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30932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F2C237-99AD-3A46-A066-66B24D54C4F3}" type="slidenum">
              <a:rPr lang="en-US" sz="1400"/>
              <a:pPr/>
              <a:t>14</a:t>
            </a:fld>
            <a:endParaRPr lang="en-US" sz="1400"/>
          </a:p>
        </p:txBody>
      </p:sp>
      <p:sp>
        <p:nvSpPr>
          <p:cNvPr id="4" name="Rectangle 3"/>
          <p:cNvSpPr/>
          <p:nvPr/>
        </p:nvSpPr>
        <p:spPr bwMode="auto">
          <a:xfrm>
            <a:off x="3923928" y="6137920"/>
            <a:ext cx="4176464" cy="72008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_686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76047" y="188639"/>
            <a:ext cx="4991905" cy="6480721"/>
          </a:xfrm>
          <a:prstGeom prst="rect">
            <a:avLst/>
          </a:prstGeom>
        </p:spPr>
      </p:pic>
      <p:pic>
        <p:nvPicPr>
          <p:cNvPr id="9" name="Picture 10" descr="WK LOGO Nutriplanta-09.png">
            <a:extLst>
              <a:ext uri="{FF2B5EF4-FFF2-40B4-BE49-F238E27FC236}">
                <a16:creationId xmlns:a16="http://schemas.microsoft.com/office/drawing/2014/main" id="{7F343E05-09D6-8747-B757-6D64F20F2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507D0CC-B08D-5847-BE68-4948AA010D06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14</a:t>
            </a:fld>
            <a:endParaRPr lang="en-US" altLang="en-PT" sz="1400"/>
          </a:p>
        </p:txBody>
      </p:sp>
    </p:spTree>
    <p:extLst>
      <p:ext uri="{BB962C8B-B14F-4D97-AF65-F5344CB8AC3E}">
        <p14:creationId xmlns:p14="http://schemas.microsoft.com/office/powerpoint/2010/main" val="3825605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15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361FA9-F2AC-D949-BA47-BD2BCC386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56970" r="30312" b="15981"/>
          <a:stretch/>
        </p:blipFill>
        <p:spPr>
          <a:xfrm>
            <a:off x="236827" y="2126120"/>
            <a:ext cx="8727661" cy="353512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C5DB69-4401-5B46-B482-ED564EBEE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239" y="21999"/>
            <a:ext cx="7772400" cy="1470025"/>
          </a:xfrm>
        </p:spPr>
        <p:txBody>
          <a:bodyPr/>
          <a:lstStyle/>
          <a:p>
            <a:r>
              <a:rPr lang="en-PT" sz="2000" dirty="0">
                <a:solidFill>
                  <a:srgbClr val="479273"/>
                </a:solidFill>
              </a:rPr>
              <a:t>Transporte de nutrientes do solo para a raiz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6D705-11EF-5F49-8A20-677C561FF22C}"/>
              </a:ext>
            </a:extLst>
          </p:cNvPr>
          <p:cNvSpPr txBox="1"/>
          <p:nvPr/>
        </p:nvSpPr>
        <p:spPr>
          <a:xfrm>
            <a:off x="683568" y="1196752"/>
            <a:ext cx="777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dirty="0"/>
              <a:t>O movimento dos nutrientes no apoplasto é passivo; ocorre dos locais mais concentrados para locais menos concentrados</a:t>
            </a:r>
            <a:r>
              <a:rPr lang="en-PT" sz="2000" dirty="0">
                <a:solidFill>
                  <a:srgbClr val="479273"/>
                </a:solidFill>
              </a:rPr>
              <a:t>: difusão ou fluxo de massa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38700E-2C94-6E45-91EB-F24F2A7507C3}"/>
              </a:ext>
            </a:extLst>
          </p:cNvPr>
          <p:cNvSpPr txBox="1"/>
          <p:nvPr/>
        </p:nvSpPr>
        <p:spPr>
          <a:xfrm>
            <a:off x="1547664" y="6228601"/>
            <a:ext cx="603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600" u="sng" dirty="0">
                <a:solidFill>
                  <a:srgbClr val="FFC000"/>
                </a:solidFill>
              </a:rPr>
              <a:t>MAS</a:t>
            </a:r>
            <a:r>
              <a:rPr lang="en-PT" sz="1600" dirty="0">
                <a:solidFill>
                  <a:srgbClr val="FFC000"/>
                </a:solidFill>
              </a:rPr>
              <a:t> as paredes celulares podem interactuar com os solutos </a:t>
            </a:r>
            <a:r>
              <a:rPr lang="en-PT" sz="1600" dirty="0">
                <a:solidFill>
                  <a:srgbClr val="EC9956"/>
                </a:solidFill>
              </a:rPr>
              <a:t>	</a:t>
            </a:r>
            <a:endParaRPr lang="en-PT" sz="1600" dirty="0">
              <a:solidFill>
                <a:srgbClr val="FFC000"/>
              </a:solidFill>
            </a:endParaRP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ADCB64B-99FA-B74F-9427-F32D3F253C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3" t="33620" r="55512" b="28580"/>
          <a:stretch/>
        </p:blipFill>
        <p:spPr>
          <a:xfrm>
            <a:off x="6012160" y="2492896"/>
            <a:ext cx="2952328" cy="1925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DD0DAB-521C-8D4A-AB9A-C689559BD26F}"/>
              </a:ext>
            </a:extLst>
          </p:cNvPr>
          <p:cNvSpPr txBox="1"/>
          <p:nvPr/>
        </p:nvSpPr>
        <p:spPr>
          <a:xfrm>
            <a:off x="660738" y="5733256"/>
            <a:ext cx="777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dirty="0"/>
              <a:t>O tamanho máximo dos poros da parede celular é de 3,5-5,0 nm</a:t>
            </a:r>
            <a:endParaRPr lang="en-PT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17"/>
    </mc:Choice>
    <mc:Fallback xmlns="">
      <p:transition spd="slow" advTm="17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800"/>
              <a:pPr/>
              <a:t>16</a:t>
            </a:fld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MG_6865.jpg">
            <a:extLst>
              <a:ext uri="{FF2B5EF4-FFF2-40B4-BE49-F238E27FC236}">
                <a16:creationId xmlns:a16="http://schemas.microsoft.com/office/drawing/2014/main" id="{5AA13C0B-3153-FF45-BFAF-0E02E5B5B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12900" y="-288563"/>
            <a:ext cx="4543683" cy="69382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5C4DC0-0DD9-BF41-9CB8-C524CE6AC470}"/>
              </a:ext>
            </a:extLst>
          </p:cNvPr>
          <p:cNvSpPr txBox="1"/>
          <p:nvPr/>
        </p:nvSpPr>
        <p:spPr>
          <a:xfrm>
            <a:off x="323528" y="5494873"/>
            <a:ext cx="83529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479273"/>
                </a:solidFill>
              </a:rPr>
              <a:t>Water Free Space (WFS): </a:t>
            </a:r>
            <a:r>
              <a:rPr lang="en-GB" sz="1500" dirty="0"/>
              <a:t>is that </a:t>
            </a:r>
            <a:r>
              <a:rPr lang="en-GB" sz="1500" b="1" dirty="0"/>
              <a:t>part of the space in which mobile cations and anions are in equal (equivalent) concentration</a:t>
            </a:r>
            <a:r>
              <a:rPr lang="en-GB" sz="1500" dirty="0"/>
              <a:t>, and corresponds to the extracellular space.</a:t>
            </a:r>
            <a:r>
              <a:rPr lang="en-GB" sz="1500" dirty="0">
                <a:solidFill>
                  <a:srgbClr val="479273"/>
                </a:solidFill>
              </a:rPr>
              <a:t>    </a:t>
            </a:r>
          </a:p>
          <a:p>
            <a:r>
              <a:rPr lang="en-GB" sz="1500" dirty="0" err="1">
                <a:solidFill>
                  <a:srgbClr val="479273"/>
                </a:solidFill>
              </a:rPr>
              <a:t>Donnan</a:t>
            </a:r>
            <a:r>
              <a:rPr lang="en-GB" sz="1500" dirty="0">
                <a:solidFill>
                  <a:srgbClr val="479273"/>
                </a:solidFill>
              </a:rPr>
              <a:t> Free Space (DFS): </a:t>
            </a:r>
            <a:r>
              <a:rPr lang="en-GB" sz="1500" b="1" dirty="0"/>
              <a:t>is a homogeneous space containing </a:t>
            </a:r>
            <a:r>
              <a:rPr lang="en-GB" sz="1500" b="1" dirty="0" err="1"/>
              <a:t>indiffusible</a:t>
            </a:r>
            <a:r>
              <a:rPr lang="en-GB" sz="1500" b="1" dirty="0"/>
              <a:t> or restrained ions and to which the classical </a:t>
            </a:r>
            <a:r>
              <a:rPr lang="en-GB" sz="1500" b="1" dirty="0" err="1"/>
              <a:t>Donnan</a:t>
            </a:r>
            <a:r>
              <a:rPr lang="en-GB" sz="1500" b="1" dirty="0"/>
              <a:t> equations relating internal and external ionic activities can be applied</a:t>
            </a:r>
            <a:r>
              <a:rPr lang="en-GB" sz="1500" dirty="0"/>
              <a:t>.</a:t>
            </a:r>
            <a:endParaRPr lang="en-GB" sz="1500" dirty="0">
              <a:solidFill>
                <a:srgbClr val="479273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361FA9-F2AC-D949-BA47-BD2BCC386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51" t="56961" r="39978" b="21772"/>
          <a:stretch/>
        </p:blipFill>
        <p:spPr>
          <a:xfrm>
            <a:off x="1115616" y="881385"/>
            <a:ext cx="2304257" cy="1467495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5081022D-F705-DE48-8B9F-473776B45783}"/>
              </a:ext>
            </a:extLst>
          </p:cNvPr>
          <p:cNvSpPr txBox="1">
            <a:spLocks/>
          </p:cNvSpPr>
          <p:nvPr/>
        </p:nvSpPr>
        <p:spPr bwMode="auto">
          <a:xfrm>
            <a:off x="924615" y="-6111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PT" sz="2000" kern="0" dirty="0">
                <a:solidFill>
                  <a:srgbClr val="479273"/>
                </a:solidFill>
              </a:rPr>
              <a:t>Transporte de nutrientes do solo para a raiz</a:t>
            </a:r>
          </a:p>
        </p:txBody>
      </p:sp>
    </p:spTree>
    <p:extLst>
      <p:ext uri="{BB962C8B-B14F-4D97-AF65-F5344CB8AC3E}">
        <p14:creationId xmlns:p14="http://schemas.microsoft.com/office/powerpoint/2010/main" val="22608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79"/>
    </mc:Choice>
    <mc:Fallback xmlns="">
      <p:transition spd="slow" advTm="20197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17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7E42552F-2DB8-0F4B-B0A5-5783845538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25" t="22334" r="31101" b="51091"/>
          <a:stretch/>
        </p:blipFill>
        <p:spPr>
          <a:xfrm>
            <a:off x="1974496" y="1124744"/>
            <a:ext cx="5189792" cy="42099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BB33B0-5AFF-CA45-856C-3FA6142BF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975" y="-61119"/>
            <a:ext cx="7772400" cy="1470025"/>
          </a:xfrm>
        </p:spPr>
        <p:txBody>
          <a:bodyPr/>
          <a:lstStyle/>
          <a:p>
            <a:r>
              <a:rPr lang="en-PT" sz="2000" dirty="0">
                <a:solidFill>
                  <a:srgbClr val="479273"/>
                </a:solidFill>
              </a:rPr>
              <a:t>Do apoplasto para o simplasto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75D07-E2C5-2742-AF8E-AFA54C097F0A}"/>
              </a:ext>
            </a:extLst>
          </p:cNvPr>
          <p:cNvSpPr txBox="1"/>
          <p:nvPr/>
        </p:nvSpPr>
        <p:spPr>
          <a:xfrm>
            <a:off x="869031" y="5397171"/>
            <a:ext cx="777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dirty="0"/>
              <a:t>O Cálcio sai facilmente da raíz para a solução, o potássio não</a:t>
            </a:r>
            <a:endParaRPr lang="en-PT" sz="20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D1C14-A7EF-4943-97DC-1B4825C0C577}"/>
              </a:ext>
            </a:extLst>
          </p:cNvPr>
          <p:cNvSpPr txBox="1"/>
          <p:nvPr/>
        </p:nvSpPr>
        <p:spPr>
          <a:xfrm>
            <a:off x="1547664" y="6084585"/>
            <a:ext cx="603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600" dirty="0">
                <a:solidFill>
                  <a:srgbClr val="479273"/>
                </a:solidFill>
              </a:rPr>
              <a:t>É provável que o Ca esteja no apoplasto </a:t>
            </a:r>
          </a:p>
          <a:p>
            <a:r>
              <a:rPr lang="en-PT" sz="1600" dirty="0">
                <a:solidFill>
                  <a:srgbClr val="479273"/>
                </a:solidFill>
              </a:rPr>
              <a:t>e o K no simplasto, ou sequestrado no vacúolo	</a:t>
            </a:r>
          </a:p>
        </p:txBody>
      </p:sp>
    </p:spTree>
    <p:extLst>
      <p:ext uri="{BB962C8B-B14F-4D97-AF65-F5344CB8AC3E}">
        <p14:creationId xmlns:p14="http://schemas.microsoft.com/office/powerpoint/2010/main" val="3105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3"/>
    </mc:Choice>
    <mc:Fallback xmlns="">
      <p:transition spd="slow" advTm="5098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18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B2647E0-5707-054E-AC75-490F84228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29839" r="30312" b="17641"/>
          <a:stretch/>
        </p:blipFill>
        <p:spPr>
          <a:xfrm>
            <a:off x="971600" y="908721"/>
            <a:ext cx="7080205" cy="55682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69E5B4B-3A2F-8541-B505-05BF29ACB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975" y="-61119"/>
            <a:ext cx="7772400" cy="1470025"/>
          </a:xfrm>
        </p:spPr>
        <p:txBody>
          <a:bodyPr/>
          <a:lstStyle/>
          <a:p>
            <a:r>
              <a:rPr lang="en-PT" sz="3200" dirty="0">
                <a:solidFill>
                  <a:srgbClr val="479273"/>
                </a:solidFill>
              </a:rPr>
              <a:t>Influxo, efluxo e fluxo </a:t>
            </a:r>
          </a:p>
        </p:txBody>
      </p:sp>
    </p:spTree>
    <p:extLst>
      <p:ext uri="{BB962C8B-B14F-4D97-AF65-F5344CB8AC3E}">
        <p14:creationId xmlns:p14="http://schemas.microsoft.com/office/powerpoint/2010/main" val="17809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19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176828-46E7-7145-B60D-81BD5FEE97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24284" r="50833" b="38660"/>
          <a:stretch/>
        </p:blipFill>
        <p:spPr>
          <a:xfrm>
            <a:off x="2382174" y="854265"/>
            <a:ext cx="5400600" cy="60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856" y="1567334"/>
            <a:ext cx="8229600" cy="4525962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  <a:defRPr/>
            </a:pPr>
            <a:r>
              <a:rPr lang="en-US" sz="2400" b="1" i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What defines an </a:t>
            </a:r>
            <a:r>
              <a:rPr lang="ja-JP" altLang="en-US" sz="2400" b="1" i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b="1" i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essential</a:t>
            </a:r>
            <a:r>
              <a:rPr lang="ja-JP" altLang="en-US" sz="2400" b="1" i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b="1" i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rPr>
              <a:t> element?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en-US" altLang="ja-JP" sz="2400" i="1" dirty="0">
              <a:solidFill>
                <a:schemeClr val="hlink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990600" lvl="1" indent="-533400">
              <a:lnSpc>
                <a:spcPct val="80000"/>
              </a:lnSpc>
              <a:buFontTx/>
              <a:buAutoNum type="arabicPeriod"/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In its absence the plant 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cannot complete a normal life cycle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  <a:defRPr/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Has a clear physiological role; </a:t>
            </a:r>
            <a:r>
              <a:rPr lang="en-US" sz="2400" dirty="0">
                <a:latin typeface="Arial" charset="0"/>
                <a:ea typeface="ＭＳ Ｐゴシック" charset="0"/>
              </a:rPr>
              <a:t>the element is 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part of an essential molecule</a:t>
            </a:r>
            <a:r>
              <a:rPr lang="en-US" sz="2400" dirty="0">
                <a:latin typeface="Arial" charset="0"/>
                <a:ea typeface="ＭＳ Ｐゴシック" charset="0"/>
              </a:rPr>
              <a:t> (macromolecule, metabolite) inside the plant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GB" sz="2400" dirty="0"/>
              <a:t>Beneficial nutrients are not essential!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10" descr="WK LOGO Nutriplanta-09.png">
            <a:extLst>
              <a:ext uri="{FF2B5EF4-FFF2-40B4-BE49-F238E27FC236}">
                <a16:creationId xmlns:a16="http://schemas.microsoft.com/office/drawing/2014/main" id="{8EF547C0-1C86-5A40-956C-F6FE4F2B6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430D3E-E482-B548-BEA5-3ED2EB38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4BAA2-C999-8649-8839-9EBC6D70EC40}" type="slidenum">
              <a:rPr lang="en-US" altLang="en-PT" sz="1400"/>
              <a:pPr/>
              <a:t>2</a:t>
            </a:fld>
            <a:endParaRPr lang="en-US" altLang="en-PT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1A309-544F-2E46-BF16-BFCE7BC4E751}"/>
              </a:ext>
            </a:extLst>
          </p:cNvPr>
          <p:cNvSpPr txBox="1"/>
          <p:nvPr/>
        </p:nvSpPr>
        <p:spPr>
          <a:xfrm>
            <a:off x="2339752" y="482748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/>
              <a:t>Principais pontos da aula anterior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20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luid Mosaic Model of the Cell Membrane" descr="Fluid Mosaic Model of the Cell Membrane">
            <a:hlinkClick r:id="" action="ppaction://media"/>
            <a:extLst>
              <a:ext uri="{FF2B5EF4-FFF2-40B4-BE49-F238E27FC236}">
                <a16:creationId xmlns:a16="http://schemas.microsoft.com/office/drawing/2014/main" id="{05D64246-6FDC-D746-BEF9-E154BBB6E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414" y="836712"/>
            <a:ext cx="7245002" cy="54337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1E491DA-A7D0-A141-98C4-DF0B4C29C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-243408"/>
            <a:ext cx="7772400" cy="1470025"/>
          </a:xfrm>
        </p:spPr>
        <p:txBody>
          <a:bodyPr/>
          <a:lstStyle/>
          <a:p>
            <a:r>
              <a:rPr lang="en-PT" sz="4000" dirty="0">
                <a:solidFill>
                  <a:srgbClr val="479273"/>
                </a:solidFill>
              </a:rPr>
              <a:t>A membrana plasmática</a:t>
            </a:r>
          </a:p>
        </p:txBody>
      </p:sp>
    </p:spTree>
    <p:extLst>
      <p:ext uri="{BB962C8B-B14F-4D97-AF65-F5344CB8AC3E}">
        <p14:creationId xmlns:p14="http://schemas.microsoft.com/office/powerpoint/2010/main" val="2409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28"/>
    </mc:Choice>
    <mc:Fallback xmlns="">
      <p:transition spd="slow" advTm="116928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19" objId="5"/>
        <p14:stopEvt time="90690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ctrophysiology Nernst Equ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1052736"/>
            <a:ext cx="9015986" cy="5071492"/>
          </a:xfrm>
          <a:prstGeom prst="rect">
            <a:avLst/>
          </a:prstGeom>
        </p:spPr>
      </p:pic>
      <p:sp>
        <p:nvSpPr>
          <p:cNvPr id="245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F2C237-99AD-3A46-A066-66B24D54C4F3}" type="slidenum">
              <a:rPr lang="en-US" sz="1400"/>
              <a:pPr/>
              <a:t>21</a:t>
            </a:fld>
            <a:endParaRPr lang="en-US" sz="1400"/>
          </a:p>
        </p:txBody>
      </p:sp>
      <p:sp>
        <p:nvSpPr>
          <p:cNvPr id="4" name="Rectangle 3"/>
          <p:cNvSpPr/>
          <p:nvPr/>
        </p:nvSpPr>
        <p:spPr bwMode="auto">
          <a:xfrm>
            <a:off x="1043608" y="5589240"/>
            <a:ext cx="6840760" cy="72008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9" descr="WK LOGO Nutriplanta-09.png">
            <a:extLst>
              <a:ext uri="{FF2B5EF4-FFF2-40B4-BE49-F238E27FC236}">
                <a16:creationId xmlns:a16="http://schemas.microsoft.com/office/drawing/2014/main" id="{3BDD4A82-3A79-B041-B947-DBB654F8D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3A7752AD-9519-4B42-A585-BC99294AF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-99392"/>
            <a:ext cx="7772400" cy="1470025"/>
          </a:xfrm>
        </p:spPr>
        <p:txBody>
          <a:bodyPr/>
          <a:lstStyle/>
          <a:p>
            <a:r>
              <a:rPr lang="en-GB" sz="3000" dirty="0">
                <a:solidFill>
                  <a:srgbClr val="479273"/>
                </a:solidFill>
              </a:rPr>
              <a:t>N</a:t>
            </a:r>
            <a:r>
              <a:rPr lang="en-PT" sz="3000" dirty="0">
                <a:solidFill>
                  <a:srgbClr val="479273"/>
                </a:solidFill>
              </a:rPr>
              <a:t>ernst equation</a:t>
            </a:r>
          </a:p>
        </p:txBody>
      </p:sp>
    </p:spTree>
    <p:extLst>
      <p:ext uri="{BB962C8B-B14F-4D97-AF65-F5344CB8AC3E}">
        <p14:creationId xmlns:p14="http://schemas.microsoft.com/office/powerpoint/2010/main" val="11788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10"/>
    </mc:Choice>
    <mc:Fallback xmlns="">
      <p:transition spd="slow" advTm="2806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573" objId="5"/>
        <p14:pauseEvt time="30898" objId="5"/>
        <p14:seekEvt time="30932" objId="5" seek="9401"/>
        <p14:resumeEvt time="31062" objId="5"/>
        <p14:stopEvt time="268726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22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26A5B0-9A3B-D242-B41F-40C7CA3F7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43591" r="51249" b="15981"/>
          <a:stretch/>
        </p:blipFill>
        <p:spPr>
          <a:xfrm>
            <a:off x="2123728" y="784978"/>
            <a:ext cx="4932536" cy="599199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D8A9006-934E-4940-B8CD-10306C307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-99392"/>
            <a:ext cx="7772400" cy="1470025"/>
          </a:xfrm>
        </p:spPr>
        <p:txBody>
          <a:bodyPr/>
          <a:lstStyle/>
          <a:p>
            <a:r>
              <a:rPr lang="en-GB" sz="3000" dirty="0">
                <a:solidFill>
                  <a:srgbClr val="479273"/>
                </a:solidFill>
              </a:rPr>
              <a:t>N</a:t>
            </a:r>
            <a:r>
              <a:rPr lang="en-PT" sz="3000" dirty="0">
                <a:solidFill>
                  <a:srgbClr val="479273"/>
                </a:solidFill>
              </a:rPr>
              <a:t>ernst equation</a:t>
            </a:r>
          </a:p>
        </p:txBody>
      </p:sp>
    </p:spTree>
    <p:extLst>
      <p:ext uri="{BB962C8B-B14F-4D97-AF65-F5344CB8AC3E}">
        <p14:creationId xmlns:p14="http://schemas.microsoft.com/office/powerpoint/2010/main" val="32114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3"/>
    </mc:Choice>
    <mc:Fallback xmlns="">
      <p:transition spd="slow" advTm="1579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23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ology Cell Transport.mp4" descr="Biology Cell Transport.mp4">
            <a:hlinkClick r:id="" action="ppaction://media"/>
            <a:extLst>
              <a:ext uri="{FF2B5EF4-FFF2-40B4-BE49-F238E27FC236}">
                <a16:creationId xmlns:a16="http://schemas.microsoft.com/office/drawing/2014/main" id="{B3B001A5-B75B-C047-8AB0-D6B0587064B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1529492"/>
            <a:ext cx="8128000" cy="457200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B0E8B854-F867-4E4A-8322-2DF72C0BD549}"/>
              </a:ext>
            </a:extLst>
          </p:cNvPr>
          <p:cNvSpPr txBox="1">
            <a:spLocks/>
          </p:cNvSpPr>
          <p:nvPr/>
        </p:nvSpPr>
        <p:spPr bwMode="auto">
          <a:xfrm>
            <a:off x="1210171" y="19879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PT" kern="0" dirty="0">
                <a:solidFill>
                  <a:srgbClr val="479273"/>
                </a:solidFill>
              </a:rPr>
              <a:t>Tipos de transporte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2"/>
    </mc:Choice>
    <mc:Fallback xmlns="">
      <p:transition spd="slow" advTm="106002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61" objId="6"/>
        <p14:pauseEvt time="7266" objId="6"/>
        <p14:seekEvt time="7294" objId="6" seek="10016"/>
        <p14:resumeEvt time="7397" objId="6"/>
        <p14:pauseEvt time="9034" objId="6"/>
        <p14:seekEvt time="9065" objId="6" seek="14077"/>
        <p14:resumeEvt time="9265" objId="6"/>
        <p14:pauseEvt time="10931" objId="6"/>
        <p14:seekEvt time="10963" objId="6" seek="16243"/>
        <p14:resumeEvt time="11211" objId="6"/>
        <p14:pauseEvt time="68372" objId="6"/>
        <p14:seekEvt time="68402" objId="6" seek="72279"/>
        <p14:resumeEvt time="68776" objId="6"/>
        <p14:stopEvt time="75875" objId="6"/>
        <p14:playEvt time="75911" objId="6"/>
        <p14:pauseEvt time="79316" objId="6"/>
        <p14:stopEvt time="106002" objId="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24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26A5B0-9A3B-D242-B41F-40C7CA3F7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15534" r="31100" b="55040"/>
          <a:stretch/>
        </p:blipFill>
        <p:spPr>
          <a:xfrm>
            <a:off x="225425" y="2141899"/>
            <a:ext cx="8714640" cy="39139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24C755F-B5FB-2047-BD3C-96343A25B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171" y="198799"/>
            <a:ext cx="7772400" cy="1470025"/>
          </a:xfrm>
        </p:spPr>
        <p:txBody>
          <a:bodyPr/>
          <a:lstStyle/>
          <a:p>
            <a:r>
              <a:rPr lang="en-PT" dirty="0">
                <a:solidFill>
                  <a:srgbClr val="479273"/>
                </a:solidFill>
              </a:rPr>
              <a:t>Transportadores</a:t>
            </a:r>
          </a:p>
        </p:txBody>
      </p:sp>
    </p:spTree>
    <p:extLst>
      <p:ext uri="{BB962C8B-B14F-4D97-AF65-F5344CB8AC3E}">
        <p14:creationId xmlns:p14="http://schemas.microsoft.com/office/powerpoint/2010/main" val="11738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98"/>
    </mc:Choice>
    <mc:Fallback xmlns="">
      <p:transition spd="slow" advTm="20519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B84984-1DDF-1D49-808F-3BF264CB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33620" r="31888" b="15980"/>
          <a:stretch/>
        </p:blipFill>
        <p:spPr>
          <a:xfrm>
            <a:off x="698512" y="0"/>
            <a:ext cx="8331403" cy="6597352"/>
          </a:xfrm>
          <a:prstGeom prst="rect">
            <a:avLst/>
          </a:prstGeom>
        </p:spPr>
      </p:pic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25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0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F2C237-99AD-3A46-A066-66B24D54C4F3}" type="slidenum">
              <a:rPr lang="en-US" sz="1400"/>
              <a:pPr/>
              <a:t>3</a:t>
            </a:fld>
            <a:endParaRPr lang="en-US" sz="1400"/>
          </a:p>
        </p:txBody>
      </p:sp>
      <p:pic>
        <p:nvPicPr>
          <p:cNvPr id="24579" name="Picture 16" descr="periodic_tab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03"/>
          <a:stretch>
            <a:fillRect/>
          </a:stretch>
        </p:blipFill>
        <p:spPr bwMode="auto">
          <a:xfrm>
            <a:off x="361528" y="811368"/>
            <a:ext cx="8382000" cy="52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Oval 18"/>
          <p:cNvSpPr>
            <a:spLocks noChangeArrowheads="1"/>
          </p:cNvSpPr>
          <p:nvPr/>
        </p:nvSpPr>
        <p:spPr bwMode="auto">
          <a:xfrm>
            <a:off x="808112" y="1176536"/>
            <a:ext cx="381000" cy="381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Oval 19"/>
          <p:cNvSpPr>
            <a:spLocks noChangeArrowheads="1"/>
          </p:cNvSpPr>
          <p:nvPr/>
        </p:nvSpPr>
        <p:spPr bwMode="auto">
          <a:xfrm>
            <a:off x="1240160" y="2060848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4" name="Oval 20"/>
          <p:cNvSpPr>
            <a:spLocks noChangeArrowheads="1"/>
          </p:cNvSpPr>
          <p:nvPr/>
        </p:nvSpPr>
        <p:spPr bwMode="auto">
          <a:xfrm>
            <a:off x="808112" y="2543944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5" name="Oval 21"/>
          <p:cNvSpPr>
            <a:spLocks noChangeArrowheads="1"/>
          </p:cNvSpPr>
          <p:nvPr/>
        </p:nvSpPr>
        <p:spPr bwMode="auto">
          <a:xfrm>
            <a:off x="1240160" y="2518048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6" name="Oval 22"/>
          <p:cNvSpPr>
            <a:spLocks noChangeArrowheads="1"/>
          </p:cNvSpPr>
          <p:nvPr/>
        </p:nvSpPr>
        <p:spPr bwMode="auto">
          <a:xfrm>
            <a:off x="6310808" y="1628800"/>
            <a:ext cx="381000" cy="381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7" name="Oval 23"/>
          <p:cNvSpPr>
            <a:spLocks noChangeArrowheads="1"/>
          </p:cNvSpPr>
          <p:nvPr/>
        </p:nvSpPr>
        <p:spPr bwMode="auto">
          <a:xfrm>
            <a:off x="6691808" y="1628800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Oval 24"/>
          <p:cNvSpPr>
            <a:spLocks noChangeArrowheads="1"/>
          </p:cNvSpPr>
          <p:nvPr/>
        </p:nvSpPr>
        <p:spPr bwMode="auto">
          <a:xfrm>
            <a:off x="7072808" y="1628800"/>
            <a:ext cx="381000" cy="381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89" name="Oval 25"/>
          <p:cNvSpPr>
            <a:spLocks noChangeArrowheads="1"/>
          </p:cNvSpPr>
          <p:nvPr/>
        </p:nvSpPr>
        <p:spPr bwMode="auto">
          <a:xfrm>
            <a:off x="6691808" y="2009800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90" name="Oval 26"/>
          <p:cNvSpPr>
            <a:spLocks noChangeArrowheads="1"/>
          </p:cNvSpPr>
          <p:nvPr/>
        </p:nvSpPr>
        <p:spPr bwMode="auto">
          <a:xfrm>
            <a:off x="7072808" y="2009800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95" name="Rectangle 31"/>
          <p:cNvSpPr>
            <a:spLocks noChangeArrowheads="1"/>
          </p:cNvSpPr>
          <p:nvPr/>
        </p:nvSpPr>
        <p:spPr bwMode="auto">
          <a:xfrm>
            <a:off x="3404592" y="2564904"/>
            <a:ext cx="304800" cy="38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96" name="Rectangle 32"/>
          <p:cNvSpPr>
            <a:spLocks noChangeArrowheads="1"/>
          </p:cNvSpPr>
          <p:nvPr/>
        </p:nvSpPr>
        <p:spPr bwMode="auto">
          <a:xfrm>
            <a:off x="3781400" y="2564904"/>
            <a:ext cx="304800" cy="38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98" name="Rectangle 34"/>
          <p:cNvSpPr>
            <a:spLocks noChangeArrowheads="1"/>
          </p:cNvSpPr>
          <p:nvPr/>
        </p:nvSpPr>
        <p:spPr bwMode="auto">
          <a:xfrm>
            <a:off x="4645496" y="2564904"/>
            <a:ext cx="304800" cy="38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599" name="Rectangle 35"/>
          <p:cNvSpPr>
            <a:spLocks noChangeArrowheads="1"/>
          </p:cNvSpPr>
          <p:nvPr/>
        </p:nvSpPr>
        <p:spPr bwMode="auto">
          <a:xfrm>
            <a:off x="5077544" y="2564904"/>
            <a:ext cx="304800" cy="38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0" name="Rectangle 36"/>
          <p:cNvSpPr>
            <a:spLocks noChangeArrowheads="1"/>
          </p:cNvSpPr>
          <p:nvPr/>
        </p:nvSpPr>
        <p:spPr bwMode="auto">
          <a:xfrm>
            <a:off x="5487144" y="2564904"/>
            <a:ext cx="304800" cy="38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601" name="Rectangle 37"/>
          <p:cNvSpPr>
            <a:spLocks noChangeArrowheads="1"/>
          </p:cNvSpPr>
          <p:nvPr/>
        </p:nvSpPr>
        <p:spPr bwMode="auto">
          <a:xfrm>
            <a:off x="2989312" y="3022104"/>
            <a:ext cx="304800" cy="38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2" name="Picture 10" descr="WK LOGO Nutriplanta-09.png">
            <a:extLst>
              <a:ext uri="{FF2B5EF4-FFF2-40B4-BE49-F238E27FC236}">
                <a16:creationId xmlns:a16="http://schemas.microsoft.com/office/drawing/2014/main" id="{E32C8D69-CFD7-0A41-8767-F66899B1F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85948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2">
            <a:extLst>
              <a:ext uri="{FF2B5EF4-FFF2-40B4-BE49-F238E27FC236}">
                <a16:creationId xmlns:a16="http://schemas.microsoft.com/office/drawing/2014/main" id="{8C7B5DBB-8838-BB4E-BD53-E98A3EE1B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2060848"/>
            <a:ext cx="381000" cy="38100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25352C41-5172-E440-8428-7218A01DD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328" y="2039888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3AECDB1C-BB33-FF4D-83BF-04F8714A9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1607840"/>
            <a:ext cx="381000" cy="381000"/>
          </a:xfrm>
          <a:prstGeom prst="ellipse">
            <a:avLst/>
          </a:prstGeom>
          <a:noFill/>
          <a:ln w="38100">
            <a:solidFill>
              <a:srgbClr val="CA341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E85DFF3B-B41F-7449-879A-EED3328E9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24" y="2060848"/>
            <a:ext cx="381000" cy="381000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31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8032" y="1772816"/>
            <a:ext cx="7772400" cy="1143000"/>
          </a:xfrm>
        </p:spPr>
        <p:txBody>
          <a:bodyPr/>
          <a:lstStyle/>
          <a:p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I.  Plant Nutrients – amount (Macro/Micronutrients)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pPr marL="0" indent="0"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7" name="Picture 10" descr="WK LOGO Nutriplanta-09.png">
            <a:extLst>
              <a:ext uri="{FF2B5EF4-FFF2-40B4-BE49-F238E27FC236}">
                <a16:creationId xmlns:a16="http://schemas.microsoft.com/office/drawing/2014/main" id="{95167DD3-A0EC-6E42-AF71-7C538683D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3875E-578B-B840-A228-88A4A586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4BAA2-C999-8649-8839-9EBC6D70EC40}" type="slidenum">
              <a:rPr lang="en-US" altLang="en-PT" sz="1400"/>
              <a:pPr/>
              <a:t>4</a:t>
            </a:fld>
            <a:endParaRPr lang="en-US" altLang="en-PT" sz="140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7CF7C0B-0D68-B94C-9144-5C5E26E4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43812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kern="0" dirty="0">
                <a:latin typeface="Arial" charset="0"/>
                <a:ea typeface="ＭＳ Ｐゴシック" charset="0"/>
                <a:cs typeface="ＭＳ Ｐゴシック" charset="0"/>
              </a:rPr>
              <a:t>II.  Plant Nutrients – mobility (mobile/immobile)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9366164-BF44-CD47-B4FE-3264CB46F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32" y="48782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kern="0" dirty="0">
                <a:latin typeface="Arial" charset="0"/>
                <a:ea typeface="ＭＳ Ｐゴシック" charset="0"/>
                <a:cs typeface="ＭＳ Ｐゴシック" charset="0"/>
              </a:rPr>
              <a:t>III.  Plant Nutrients – function (4 groups)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3D9D3-F049-C04B-A19D-39C68B70CE06}"/>
              </a:ext>
            </a:extLst>
          </p:cNvPr>
          <p:cNvSpPr txBox="1"/>
          <p:nvPr/>
        </p:nvSpPr>
        <p:spPr>
          <a:xfrm>
            <a:off x="1763688" y="332656"/>
            <a:ext cx="5799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400" dirty="0"/>
              <a:t>Nutrient classifications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WK LOGO Nutriplanta-09.png">
            <a:extLst>
              <a:ext uri="{FF2B5EF4-FFF2-40B4-BE49-F238E27FC236}">
                <a16:creationId xmlns:a16="http://schemas.microsoft.com/office/drawing/2014/main" id="{1E25CFB7-5A32-B64B-A739-DE862C018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5D53F3F-7BE4-5F4A-A16F-D9A9C133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4BAA2-C999-8649-8839-9EBC6D70EC40}" type="slidenum">
              <a:rPr lang="en-US" altLang="en-PT" sz="1400"/>
              <a:pPr/>
              <a:t>5</a:t>
            </a:fld>
            <a:endParaRPr lang="en-US" altLang="en-PT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F7182-3ADE-7C48-B679-8920073D97FA}"/>
              </a:ext>
            </a:extLst>
          </p:cNvPr>
          <p:cNvSpPr txBox="1"/>
          <p:nvPr/>
        </p:nvSpPr>
        <p:spPr>
          <a:xfrm>
            <a:off x="584758" y="1268760"/>
            <a:ext cx="7974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b="1" u="sng" dirty="0"/>
              <a:t>Visual p</a:t>
            </a:r>
            <a:r>
              <a:rPr lang="en-GB" sz="2000" b="1" u="sng" dirty="0"/>
              <a:t>l</a:t>
            </a:r>
            <a:r>
              <a:rPr lang="en-PT" sz="2000" b="1" u="sng" dirty="0"/>
              <a:t>ant nutrient deficiency symptoms</a:t>
            </a:r>
            <a:r>
              <a:rPr lang="en-PT" sz="2000" dirty="0"/>
              <a:t>: are the expression of metabolic disorders resulting from insufficient supply of an essential nutrient.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EF340-4DE4-B94D-A46E-4CEF018A2756}"/>
              </a:ext>
            </a:extLst>
          </p:cNvPr>
          <p:cNvSpPr txBox="1"/>
          <p:nvPr/>
        </p:nvSpPr>
        <p:spPr>
          <a:xfrm>
            <a:off x="1763688" y="332656"/>
            <a:ext cx="4828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400" dirty="0">
                <a:solidFill>
                  <a:srgbClr val="479273"/>
                </a:solidFill>
              </a:rPr>
              <a:t>Nutrient deficiency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40DFD-6E36-C44C-9F58-FC9EBA40C186}"/>
              </a:ext>
            </a:extLst>
          </p:cNvPr>
          <p:cNvSpPr txBox="1"/>
          <p:nvPr/>
        </p:nvSpPr>
        <p:spPr>
          <a:xfrm>
            <a:off x="555062" y="2357646"/>
            <a:ext cx="797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b="1" u="sng" dirty="0"/>
              <a:t>Soil analysis</a:t>
            </a:r>
            <a:r>
              <a:rPr lang="en-PT" sz="2000" dirty="0"/>
              <a:t>: main disadvantage is the fact that there is a difference between total nutrients and available nutrients.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81CA96-568D-A141-B107-A97D6F93200E}"/>
              </a:ext>
            </a:extLst>
          </p:cNvPr>
          <p:cNvSpPr txBox="1"/>
          <p:nvPr/>
        </p:nvSpPr>
        <p:spPr>
          <a:xfrm>
            <a:off x="557957" y="3149734"/>
            <a:ext cx="797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b="1" u="sng" dirty="0"/>
              <a:t>Plant tissue analysis</a:t>
            </a:r>
            <a:r>
              <a:rPr lang="en-PT" sz="2000" dirty="0"/>
              <a:t>: is done for N, P and K and for different crops, at different stages of the lifecycle and for different organs.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5A80D-B9D6-BC4E-BF78-B04BAEBC7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198" y="4044892"/>
            <a:ext cx="5673122" cy="27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9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6</a:t>
            </a:fld>
            <a:endParaRPr lang="en-US" sz="140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  <a:solidFill>
            <a:srgbClr val="E5ECEC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b="1" dirty="0" err="1">
                <a:ln w="11430"/>
                <a:solidFill>
                  <a:srgbClr val="47927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Nutriç</a:t>
            </a:r>
            <a:r>
              <a:rPr lang="en-US" altLang="ja-JP" b="1" dirty="0" err="1">
                <a:ln w="11430"/>
                <a:solidFill>
                  <a:srgbClr val="47927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ão</a:t>
            </a:r>
            <a:r>
              <a:rPr lang="en-US" altLang="ja-JP" b="1" dirty="0">
                <a:ln w="11430"/>
                <a:solidFill>
                  <a:srgbClr val="47927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Vegetal</a:t>
            </a:r>
            <a:endParaRPr lang="en-US" b="1" dirty="0">
              <a:ln w="11430"/>
              <a:solidFill>
                <a:srgbClr val="47927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3304" y="3601502"/>
            <a:ext cx="8064896" cy="1752600"/>
          </a:xfrm>
        </p:spPr>
        <p:txBody>
          <a:bodyPr/>
          <a:lstStyle/>
          <a:p>
            <a:pPr algn="l"/>
            <a:r>
              <a:rPr lang="en-GB" sz="1600" b="1" dirty="0" err="1"/>
              <a:t>Objectivos</a:t>
            </a:r>
            <a:r>
              <a:rPr lang="en-GB" sz="1600" b="1" dirty="0"/>
              <a:t> da 2ª aula: Como </a:t>
            </a:r>
            <a:r>
              <a:rPr lang="en-GB" sz="1600" b="1" dirty="0" err="1"/>
              <a:t>é</a:t>
            </a:r>
            <a:r>
              <a:rPr lang="en-GB" sz="1600" b="1" dirty="0"/>
              <a:t> </a:t>
            </a:r>
            <a:r>
              <a:rPr lang="en-GB" sz="1600" b="1" dirty="0" err="1"/>
              <a:t>feita</a:t>
            </a:r>
            <a:r>
              <a:rPr lang="en-GB" sz="1600" b="1" dirty="0"/>
              <a:t> a </a:t>
            </a:r>
            <a:r>
              <a:rPr lang="en-GB" sz="1600" b="1" dirty="0" err="1"/>
              <a:t>tomada</a:t>
            </a:r>
            <a:r>
              <a:rPr lang="en-GB" sz="1600" b="1" dirty="0"/>
              <a:t> de nutrients </a:t>
            </a:r>
            <a:r>
              <a:rPr lang="en-GB" sz="1600" b="1" dirty="0" err="1"/>
              <a:t>pelas</a:t>
            </a:r>
            <a:r>
              <a:rPr lang="en-GB" sz="1600" b="1" dirty="0"/>
              <a:t> </a:t>
            </a:r>
            <a:r>
              <a:rPr lang="en-GB" sz="1600" b="1" dirty="0" err="1"/>
              <a:t>plantas</a:t>
            </a:r>
            <a:r>
              <a:rPr lang="en-GB" sz="1600" b="1" dirty="0"/>
              <a:t>?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1 – Sistema radicular</a:t>
            </a:r>
          </a:p>
          <a:p>
            <a:pPr algn="l"/>
            <a:r>
              <a:rPr lang="en-GB" sz="1600" dirty="0"/>
              <a:t>2 – </a:t>
            </a:r>
            <a:r>
              <a:rPr lang="en-GB" sz="1600" dirty="0" err="1"/>
              <a:t>Tomada</a:t>
            </a:r>
            <a:r>
              <a:rPr lang="en-GB" sz="1600" dirty="0"/>
              <a:t> </a:t>
            </a:r>
            <a:r>
              <a:rPr lang="en-GB" sz="1600" dirty="0" err="1"/>
              <a:t>selectiva</a:t>
            </a:r>
            <a:r>
              <a:rPr lang="en-GB" sz="1600" dirty="0"/>
              <a:t> de </a:t>
            </a:r>
            <a:r>
              <a:rPr lang="en-GB" sz="1600" dirty="0" err="1"/>
              <a:t>nutrientes</a:t>
            </a:r>
            <a:endParaRPr lang="en-GB" sz="1600" dirty="0"/>
          </a:p>
          <a:p>
            <a:pPr algn="l"/>
            <a:r>
              <a:rPr lang="en-GB" sz="1600" dirty="0"/>
              <a:t>3 – </a:t>
            </a:r>
            <a:r>
              <a:rPr lang="en-GB" sz="1600" dirty="0" err="1"/>
              <a:t>Tipos</a:t>
            </a:r>
            <a:r>
              <a:rPr lang="en-GB" sz="1600" dirty="0"/>
              <a:t> de </a:t>
            </a:r>
            <a:r>
              <a:rPr lang="en-GB" sz="1600" dirty="0" err="1"/>
              <a:t>transporte</a:t>
            </a:r>
            <a:r>
              <a:rPr lang="en-GB" sz="1600" dirty="0"/>
              <a:t> de </a:t>
            </a:r>
            <a:r>
              <a:rPr lang="en-GB" sz="1600" dirty="0" err="1"/>
              <a:t>nutrientes</a:t>
            </a:r>
            <a:endParaRPr lang="en-GB" sz="1600" dirty="0"/>
          </a:p>
          <a:p>
            <a:pPr algn="l"/>
            <a:r>
              <a:rPr lang="en-GB" sz="1600" dirty="0"/>
              <a:t>4 – </a:t>
            </a:r>
            <a:r>
              <a:rPr lang="en-GB" sz="1600" dirty="0" err="1"/>
              <a:t>Factores</a:t>
            </a:r>
            <a:r>
              <a:rPr lang="en-GB" sz="1600" dirty="0"/>
              <a:t> que </a:t>
            </a:r>
            <a:r>
              <a:rPr lang="en-GB" sz="1600" dirty="0" err="1"/>
              <a:t>influenciam</a:t>
            </a:r>
            <a:r>
              <a:rPr lang="en-GB" sz="1600" dirty="0"/>
              <a:t> a </a:t>
            </a:r>
            <a:r>
              <a:rPr lang="en-GB" sz="1600" dirty="0" err="1"/>
              <a:t>tomada</a:t>
            </a:r>
            <a:r>
              <a:rPr lang="en-GB" sz="1600" dirty="0"/>
              <a:t> de </a:t>
            </a:r>
            <a:r>
              <a:rPr lang="en-GB" sz="1600" dirty="0" err="1"/>
              <a:t>nutrientes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BF22D84-432A-9A4B-BC69-F228459F7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165850"/>
            <a:ext cx="29181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i="1" dirty="0"/>
              <a:t>Teresa Dias – </a:t>
            </a:r>
            <a:r>
              <a:rPr lang="en-GB" sz="1600" i="1" dirty="0" err="1"/>
              <a:t>mtdias@fc.ul.pt</a:t>
            </a:r>
            <a:endParaRPr lang="en-GB" sz="16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3" name="Picture 10" descr="WK LOGO Nutriplanta-09.png">
            <a:extLst>
              <a:ext uri="{FF2B5EF4-FFF2-40B4-BE49-F238E27FC236}">
                <a16:creationId xmlns:a16="http://schemas.microsoft.com/office/drawing/2014/main" id="{52E500C9-E6BD-304E-8533-956B1EA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2CEBD9-0763-BE42-9EC9-FD3297D8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4BAA2-C999-8649-8839-9EBC6D70EC40}" type="slidenum">
              <a:rPr lang="en-US" altLang="en-PT" sz="1400"/>
              <a:pPr/>
              <a:t>7</a:t>
            </a:fld>
            <a:endParaRPr lang="en-US" altLang="en-PT" sz="140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0D814A5-0DFF-5D47-A32F-FCBC4238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5"/>
          <a:stretch>
            <a:fillRect/>
          </a:stretch>
        </p:blipFill>
        <p:spPr bwMode="auto">
          <a:xfrm>
            <a:off x="586054" y="1268760"/>
            <a:ext cx="7946386" cy="55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7</a:t>
            </a:fld>
            <a:endParaRPr lang="en-US" altLang="en-PT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8E5F83-8ACA-EB43-A8BD-40330A1D35A4}"/>
              </a:ext>
            </a:extLst>
          </p:cNvPr>
          <p:cNvSpPr/>
          <p:nvPr/>
        </p:nvSpPr>
        <p:spPr bwMode="auto">
          <a:xfrm>
            <a:off x="611560" y="2420888"/>
            <a:ext cx="4032448" cy="38275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D3272D-877E-1341-8FC5-17B6051AF393}"/>
              </a:ext>
            </a:extLst>
          </p:cNvPr>
          <p:cNvSpPr txBox="1"/>
          <p:nvPr/>
        </p:nvSpPr>
        <p:spPr>
          <a:xfrm>
            <a:off x="1331640" y="230187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How do plants acquire nutrients?</a:t>
            </a:r>
          </a:p>
        </p:txBody>
      </p:sp>
    </p:spTree>
    <p:extLst>
      <p:ext uri="{BB962C8B-B14F-4D97-AF65-F5344CB8AC3E}">
        <p14:creationId xmlns:p14="http://schemas.microsoft.com/office/powerpoint/2010/main" val="28331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3" name="Picture 10" descr="WK LOGO Nutriplanta-09.png">
            <a:extLst>
              <a:ext uri="{FF2B5EF4-FFF2-40B4-BE49-F238E27FC236}">
                <a16:creationId xmlns:a16="http://schemas.microsoft.com/office/drawing/2014/main" id="{52E500C9-E6BD-304E-8533-956B1EA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8</a:t>
            </a:fld>
            <a:endParaRPr lang="en-US" altLang="en-PT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A42A7-C9AB-3D4B-8DC2-B99FFD00D1D8}"/>
              </a:ext>
            </a:extLst>
          </p:cNvPr>
          <p:cNvSpPr txBox="1"/>
          <p:nvPr/>
        </p:nvSpPr>
        <p:spPr>
          <a:xfrm>
            <a:off x="3531153" y="404664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/>
              <a:t>Root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127B4-1711-0344-8728-7E8826663EF3}"/>
              </a:ext>
            </a:extLst>
          </p:cNvPr>
          <p:cNvSpPr txBox="1"/>
          <p:nvPr/>
        </p:nvSpPr>
        <p:spPr>
          <a:xfrm>
            <a:off x="484341" y="4073004"/>
            <a:ext cx="7096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/>
              <a:t>The root system of a 16-week winter rye plant had </a:t>
            </a:r>
          </a:p>
          <a:p>
            <a:r>
              <a:rPr lang="en-PT" dirty="0"/>
              <a:t>(Dittmer 1937):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 dirty="0"/>
              <a:t>13x10</a:t>
            </a:r>
            <a:r>
              <a:rPr lang="en-PT" baseline="30000" dirty="0"/>
              <a:t>6</a:t>
            </a:r>
            <a:r>
              <a:rPr lang="en-PT" dirty="0"/>
              <a:t> primary and lateral root 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PT" dirty="0"/>
              <a:t>xtended for &gt; 500 km in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 dirty="0"/>
              <a:t>200 m</a:t>
            </a:r>
            <a:r>
              <a:rPr lang="en-PT" baseline="30000" dirty="0"/>
              <a:t>2</a:t>
            </a:r>
            <a:r>
              <a:rPr lang="en-PT" dirty="0"/>
              <a:t> of surface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T" dirty="0"/>
              <a:t>10</a:t>
            </a:r>
            <a:r>
              <a:rPr lang="en-PT" baseline="30000" dirty="0"/>
              <a:t>10</a:t>
            </a:r>
            <a:r>
              <a:rPr lang="en-PT" dirty="0"/>
              <a:t> root hairs providing 300 m</a:t>
            </a:r>
            <a:r>
              <a:rPr lang="en-PT" baseline="30000" dirty="0"/>
              <a:t>2</a:t>
            </a:r>
            <a:r>
              <a:rPr lang="en-PT" dirty="0"/>
              <a:t> of surface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E2EA6-1FD8-EF41-BBD7-4A525E192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035380"/>
            <a:ext cx="3708412" cy="296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3" name="Picture 10" descr="WK LOGO Nutriplanta-09.png">
            <a:extLst>
              <a:ext uri="{FF2B5EF4-FFF2-40B4-BE49-F238E27FC236}">
                <a16:creationId xmlns:a16="http://schemas.microsoft.com/office/drawing/2014/main" id="{52E500C9-E6BD-304E-8533-956B1EA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9</a:t>
            </a:fld>
            <a:endParaRPr lang="en-US" altLang="en-PT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A42A7-C9AB-3D4B-8DC2-B99FFD00D1D8}"/>
              </a:ext>
            </a:extLst>
          </p:cNvPr>
          <p:cNvSpPr txBox="1"/>
          <p:nvPr/>
        </p:nvSpPr>
        <p:spPr>
          <a:xfrm>
            <a:off x="1438404" y="370592"/>
            <a:ext cx="71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/>
              <a:t>Diversity of root systems – reflects plant strategies and interactions with the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9AE0A-24EE-1F44-9CA0-A1DBA365D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6678"/>
            <a:ext cx="9144000" cy="5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95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8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14679</TotalTime>
  <Words>671</Words>
  <Application>Microsoft Macintosh PowerPoint</Application>
  <PresentationFormat>On-screen Show (4:3)</PresentationFormat>
  <Paragraphs>121</Paragraphs>
  <Slides>25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Blank Presentation</vt:lpstr>
      <vt:lpstr>                Fisiologia Vegetal    Nutrição vegetal</vt:lpstr>
      <vt:lpstr>PowerPoint Presentation</vt:lpstr>
      <vt:lpstr>PowerPoint Presentation</vt:lpstr>
      <vt:lpstr>I.  Plant Nutrients – amount (Macro/Micronutrients)</vt:lpstr>
      <vt:lpstr>PowerPoint Presentation</vt:lpstr>
      <vt:lpstr>                Nutrição Vegetal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Transporte de nutrientes do solo para a raiz</vt:lpstr>
      <vt:lpstr>PowerPoint Presentation</vt:lpstr>
      <vt:lpstr>Do apoplasto para o simplasto</vt:lpstr>
      <vt:lpstr>Influxo, efluxo e fluxo </vt:lpstr>
      <vt:lpstr>PowerPoint Presentation</vt:lpstr>
      <vt:lpstr>A membrana plasmática</vt:lpstr>
      <vt:lpstr>Nernst equation</vt:lpstr>
      <vt:lpstr>Nernst equation</vt:lpstr>
      <vt:lpstr>PowerPoint Presentation</vt:lpstr>
      <vt:lpstr>Transportadores</vt:lpstr>
      <vt:lpstr>PowerPoint Presentation</vt:lpstr>
    </vt:vector>
  </TitlesOfParts>
  <Company>FCUL-DBV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Nutrição Vegetal</dc:title>
  <dc:creator>Cristina Cruz</dc:creator>
  <cp:lastModifiedBy>Microsoft Office User</cp:lastModifiedBy>
  <cp:revision>180</cp:revision>
  <cp:lastPrinted>2021-04-20T15:46:19Z</cp:lastPrinted>
  <dcterms:created xsi:type="dcterms:W3CDTF">2007-02-25T12:06:13Z</dcterms:created>
  <dcterms:modified xsi:type="dcterms:W3CDTF">2022-03-25T17:30:26Z</dcterms:modified>
</cp:coreProperties>
</file>